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1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embeddedFontLst>
    <p:embeddedFont>
      <p:font typeface="PF Din Text Cond Pro" pitchFamily="2" charset="0"/>
      <p:bold r:id="rId19"/>
      <p:italic r:id="rId20"/>
      <p:boldItalic r:id="rId21"/>
    </p:embeddedFont>
    <p:embeddedFont>
      <p:font typeface="PF Din Text Cond Pro Medium" pitchFamily="2" charset="0"/>
      <p:regular r:id="rId22"/>
      <p:italic r:id="rId23"/>
    </p:embeddedFont>
    <p:embeddedFont>
      <p:font typeface="PF DinText Pro Medium" pitchFamily="2" charset="0"/>
      <p:regular r:id="rId24"/>
      <p:italic r:id="rId25"/>
    </p:embeddedFont>
    <p:embeddedFont>
      <p:font typeface="PF DinText Pro" pitchFamily="2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imgSz="1920x1200" encoding="windows-1251"/>
  <p:clrMru>
    <a:srgbClr val="FFFFFF"/>
    <a:srgbClr val="00A0FB"/>
    <a:srgbClr val="E305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43" autoAdjust="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C866-5476-4386-8483-75E8285FB6DB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A92E-B2A6-4E74-B007-2B4FEB6F6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7653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28728" y="2214554"/>
            <a:ext cx="7258070" cy="2500330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КАК КОНВЕРТИРОВАТЬ ПОСЕТИТЕЛЕЙ </a:t>
            </a:r>
            <a:br>
              <a:rPr lang="ru-RU" sz="5400" spc="300" dirty="0" smtClean="0">
                <a:solidFill>
                  <a:srgbClr val="E30513"/>
                </a:solidFill>
              </a:rPr>
            </a:br>
            <a:r>
              <a:rPr lang="ru-RU" sz="5400" spc="300" dirty="0" smtClean="0">
                <a:solidFill>
                  <a:srgbClr val="E30513"/>
                </a:solidFill>
              </a:rPr>
              <a:t>В ПОКУПАТЕЛЕЙ? 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1357290" y="4572008"/>
            <a:ext cx="7429552" cy="19288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PF Din Text Cond Pro Medium" pitchFamily="2" charset="0"/>
                <a:ea typeface="+mj-ea"/>
                <a:cs typeface="+mj-cs"/>
              </a:rPr>
              <a:t>Как сделать так, </a:t>
            </a:r>
            <a:br>
              <a:rPr lang="ru-RU" sz="4000" dirty="0" smtClean="0">
                <a:latin typeface="PF Din Text Cond Pro Medium" pitchFamily="2" charset="0"/>
                <a:ea typeface="+mj-ea"/>
                <a:cs typeface="+mj-cs"/>
              </a:rPr>
            </a:br>
            <a:r>
              <a:rPr lang="ru-RU" sz="4000" dirty="0" smtClean="0">
                <a:latin typeface="PF Din Text Cond Pro Medium" pitchFamily="2" charset="0"/>
                <a:ea typeface="+mj-ea"/>
                <a:cs typeface="+mj-cs"/>
              </a:rPr>
              <a:t>чтобы ожидания не обманулись?</a:t>
            </a:r>
            <a:endParaRPr lang="ru-RU" sz="1050" dirty="0">
              <a:latin typeface="PF Din Text Cond Pro Medium" pitchFamily="2" charset="0"/>
            </a:endParaRPr>
          </a:p>
        </p:txBody>
      </p:sp>
      <p:pic>
        <p:nvPicPr>
          <p:cNvPr id="16" name="Рисунок 15" descr="logo-ExpressLa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3071834" cy="10674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858016" y="976311"/>
            <a:ext cx="185738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2000" dirty="0" smtClean="0">
                <a:latin typeface="PF DinText Pro Medium" pitchFamily="2" charset="0"/>
              </a:rPr>
              <a:t>expresslab</a:t>
            </a:r>
            <a:r>
              <a:rPr lang="en-US" sz="2000" dirty="0" smtClean="0"/>
              <a:t>.ru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31238" r="6288" b="13153"/>
          <a:stretch>
            <a:fillRect/>
          </a:stretch>
        </p:blipFill>
        <p:spPr>
          <a:xfrm>
            <a:off x="4429124" y="1000108"/>
            <a:ext cx="4338412" cy="4458921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3786190"/>
            <a:ext cx="3500462" cy="178595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Дайте клиенту свободу выбора</a:t>
            </a:r>
            <a:endParaRPr lang="ru-RU" sz="2000" dirty="0"/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1643074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РАЗНЫЕ </a:t>
            </a:r>
            <a:br>
              <a:rPr lang="ru-RU" sz="5400" spc="300" dirty="0" smtClean="0">
                <a:solidFill>
                  <a:srgbClr val="E30513"/>
                </a:solidFill>
              </a:rPr>
            </a:br>
            <a:r>
              <a:rPr lang="ru-RU" sz="5400" spc="300" dirty="0" smtClean="0">
                <a:solidFill>
                  <a:srgbClr val="E30513"/>
                </a:solidFill>
              </a:rPr>
              <a:t>ВАРИАНТЫ </a:t>
            </a:r>
            <a:br>
              <a:rPr lang="ru-RU" sz="5400" spc="300" dirty="0" smtClean="0">
                <a:solidFill>
                  <a:srgbClr val="E30513"/>
                </a:solidFill>
              </a:rPr>
            </a:br>
            <a:r>
              <a:rPr lang="ru-RU" sz="5400" spc="300" dirty="0" smtClean="0">
                <a:solidFill>
                  <a:srgbClr val="E30513"/>
                </a:solidFill>
              </a:rPr>
              <a:t>ОПЛАТЫ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r="28159" b="18182"/>
          <a:stretch>
            <a:fillRect/>
          </a:stretch>
        </p:blipFill>
        <p:spPr>
          <a:xfrm>
            <a:off x="4839101" y="857232"/>
            <a:ext cx="3876303" cy="4838538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357430"/>
            <a:ext cx="3500462" cy="321471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Качественные фотографии, видео, описание, рекомендуемые товары, дополнительная информация — дайте пользователю исчерпывающую, </a:t>
            </a:r>
            <a:br>
              <a:rPr lang="ru-RU" sz="2000" dirty="0" smtClean="0"/>
            </a:br>
            <a:r>
              <a:rPr lang="ru-RU" sz="2000" dirty="0" smtClean="0"/>
              <a:t>но не избыточную информацию.</a:t>
            </a:r>
            <a:endParaRPr lang="ru-RU" sz="2000" dirty="0">
              <a:solidFill>
                <a:srgbClr val="E30513"/>
              </a:solidFill>
              <a:latin typeface="PF DinText Pro Medium" pitchFamily="2" charset="0"/>
            </a:endParaRP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КАРТОЧКА </a:t>
            </a:r>
            <a:br>
              <a:rPr lang="ru-RU" sz="5400" spc="300" dirty="0" smtClean="0">
                <a:solidFill>
                  <a:srgbClr val="E30513"/>
                </a:solidFill>
              </a:rPr>
            </a:br>
            <a:r>
              <a:rPr lang="ru-RU" sz="5400" spc="300" dirty="0" smtClean="0">
                <a:solidFill>
                  <a:srgbClr val="E30513"/>
                </a:solidFill>
              </a:rPr>
              <a:t>ТОВАРА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r="54729" b="41016"/>
          <a:stretch>
            <a:fillRect/>
          </a:stretch>
        </p:blipFill>
        <p:spPr>
          <a:xfrm>
            <a:off x="4429124" y="1624424"/>
            <a:ext cx="4286279" cy="4128991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071678"/>
            <a:ext cx="3500462" cy="3500462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Возможность изменения количества товара по позициям, изображения товаров </a:t>
            </a:r>
            <a:br>
              <a:rPr lang="ru-RU" sz="2000" dirty="0" smtClean="0"/>
            </a:br>
            <a:r>
              <a:rPr lang="ru-RU" sz="2000" dirty="0" smtClean="0"/>
              <a:t>в списке выбранных позиций, возможность удаления </a:t>
            </a:r>
            <a:br>
              <a:rPr lang="ru-RU" sz="2000" dirty="0" smtClean="0"/>
            </a:br>
            <a:r>
              <a:rPr lang="ru-RU" sz="2000" dirty="0" smtClean="0"/>
              <a:t>товаров из корзины —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E30513"/>
                </a:solidFill>
                <a:latin typeface="PF DinText Pro Medium" pitchFamily="2" charset="0"/>
              </a:rPr>
              <a:t>обеспечьте максимальное удобство и наглядность.</a:t>
            </a:r>
            <a:endParaRPr lang="ru-RU" sz="2000" dirty="0">
              <a:solidFill>
                <a:srgbClr val="E30513"/>
              </a:solidFill>
              <a:latin typeface="PF DinText Pro Medium" pitchFamily="2" charset="0"/>
            </a:endParaRP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ОФОРМЛЕНИЕ КОРЗИНЫ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r="28333" b="28896"/>
          <a:stretch>
            <a:fillRect/>
          </a:stretch>
        </p:blipFill>
        <p:spPr>
          <a:xfrm>
            <a:off x="4039567" y="1632790"/>
            <a:ext cx="4786057" cy="3510722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928802"/>
            <a:ext cx="3500462" cy="3643338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Для товаров с большим перечнем характеристик функция сравнения —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E30513"/>
                </a:solidFill>
                <a:latin typeface="PF DinText Pro Medium" pitchFamily="2" charset="0"/>
              </a:rPr>
              <a:t>удобный помощник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клиента при выборе конкретной позиции.</a:t>
            </a:r>
            <a:endParaRPr lang="ru-RU" sz="2000" dirty="0">
              <a:solidFill>
                <a:srgbClr val="E30513"/>
              </a:solidFill>
              <a:latin typeface="PF DinText Pro Medium" pitchFamily="2" charset="0"/>
            </a:endParaRP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СРАВНЕНИЕ ТОВАРОВ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15920" r="10146"/>
          <a:stretch>
            <a:fillRect/>
          </a:stretch>
        </p:blipFill>
        <p:spPr>
          <a:xfrm>
            <a:off x="4214810" y="1142985"/>
            <a:ext cx="4572032" cy="4572031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357430"/>
            <a:ext cx="3929090" cy="321471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Размещайте реальные отзывы реальных людей. </a:t>
            </a:r>
            <a:br>
              <a:rPr lang="ru-RU" sz="2000" dirty="0" smtClean="0"/>
            </a:br>
            <a:r>
              <a:rPr lang="ru-RU" sz="2000" dirty="0" smtClean="0"/>
              <a:t>Отзывы с видео, фотографиями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 smtClean="0"/>
              <a:t>контактами существенно </a:t>
            </a:r>
            <a:r>
              <a:rPr lang="ru-RU" sz="2000" dirty="0" smtClean="0"/>
              <a:t>повышают </a:t>
            </a:r>
            <a:r>
              <a:rPr lang="ru-RU" sz="2000" dirty="0" smtClean="0"/>
              <a:t>конверсию.</a:t>
            </a:r>
            <a:endParaRPr lang="ru-RU" sz="2000" dirty="0">
              <a:solidFill>
                <a:srgbClr val="E30513"/>
              </a:solidFill>
              <a:latin typeface="PF DinText Pro Medium" pitchFamily="2" charset="0"/>
            </a:endParaRP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ОТЗЫВЫ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14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52960" r="701" b="38392"/>
          <a:stretch>
            <a:fillRect/>
          </a:stretch>
        </p:blipFill>
        <p:spPr>
          <a:xfrm>
            <a:off x="5286380" y="681699"/>
            <a:ext cx="3429024" cy="4996577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928934"/>
            <a:ext cx="3929090" cy="2714644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Товар-локомотив, скидки, </a:t>
            </a:r>
            <a:br>
              <a:rPr lang="ru-RU" sz="2000" dirty="0" smtClean="0"/>
            </a:br>
            <a:r>
              <a:rPr lang="ru-RU" sz="2000" dirty="0" smtClean="0"/>
              <a:t>подарки за покупку. </a:t>
            </a:r>
            <a:br>
              <a:rPr lang="ru-RU" sz="2000" dirty="0" smtClean="0"/>
            </a:br>
            <a:r>
              <a:rPr lang="ru-RU" sz="2000" dirty="0" smtClean="0"/>
              <a:t>Обратный отсчет до окончания акции </a:t>
            </a:r>
            <a:r>
              <a:rPr lang="ru-RU" sz="2000" dirty="0" smtClean="0">
                <a:solidFill>
                  <a:srgbClr val="E30513"/>
                </a:solidFill>
                <a:latin typeface="PF DinText Pro Medium" pitchFamily="2" charset="0"/>
              </a:rPr>
              <a:t>повысит интерес пользователя.</a:t>
            </a:r>
            <a:endParaRPr lang="ru-RU" sz="2000" dirty="0">
              <a:solidFill>
                <a:srgbClr val="E30513"/>
              </a:solidFill>
              <a:latin typeface="PF DinText Pro Medium" pitchFamily="2" charset="0"/>
            </a:endParaRP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ВСЕ ЛЮБЯТ </a:t>
            </a:r>
            <a:br>
              <a:rPr lang="ru-RU" sz="5400" spc="300" dirty="0" smtClean="0">
                <a:solidFill>
                  <a:srgbClr val="E30513"/>
                </a:solidFill>
              </a:rPr>
            </a:br>
            <a:r>
              <a:rPr lang="ru-RU" sz="5400" spc="300" dirty="0" smtClean="0">
                <a:solidFill>
                  <a:srgbClr val="E30513"/>
                </a:solidFill>
              </a:rPr>
              <a:t>АКЦИИ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Work\__ЭкспрессЛаб\Презентация (simai 4 октября)\e-mail-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45" y="1643050"/>
            <a:ext cx="4103711" cy="4177578"/>
          </a:xfrm>
          <a:prstGeom prst="rect">
            <a:avLst/>
          </a:prstGeom>
          <a:noFill/>
        </p:spPr>
      </p:pic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571744"/>
            <a:ext cx="4714908" cy="3071834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Не пренебрегайте рассылками</a:t>
            </a:r>
            <a:r>
              <a:rPr lang="en-US" sz="2000" dirty="0" smtClean="0"/>
              <a:t> </a:t>
            </a:r>
            <a:r>
              <a:rPr lang="ru-RU" sz="2000" dirty="0" smtClean="0"/>
              <a:t>по базе своих пользователей, напоминайте о себе, сообщайте об акциях. </a:t>
            </a:r>
            <a:br>
              <a:rPr lang="ru-RU" sz="2000" dirty="0" smtClean="0"/>
            </a:br>
            <a:r>
              <a:rPr lang="ru-RU" sz="2000" dirty="0" smtClean="0"/>
              <a:t>Но не </a:t>
            </a:r>
            <a:r>
              <a:rPr lang="ru-RU" sz="2000" dirty="0"/>
              <a:t>п</a:t>
            </a:r>
            <a:r>
              <a:rPr lang="ru-RU" sz="2000" dirty="0" smtClean="0"/>
              <a:t>ревращайтесь в </a:t>
            </a:r>
            <a:r>
              <a:rPr lang="ru-RU" sz="2000" dirty="0" err="1" smtClean="0"/>
              <a:t>спамера</a:t>
            </a:r>
            <a:r>
              <a:rPr lang="ru-RU" sz="2000" dirty="0" smtClean="0"/>
              <a:t>.</a:t>
            </a:r>
            <a:endParaRPr lang="ru-RU" sz="2000" dirty="0">
              <a:solidFill>
                <a:srgbClr val="E30513"/>
              </a:solidFill>
              <a:latin typeface="PF DinText Pro Medium" pitchFamily="2" charset="0"/>
            </a:endParaRP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НАПОМНИТЕ О СЕБЕ</a:t>
            </a:r>
            <a:endParaRPr lang="ru-RU" sz="5400" spc="300" dirty="0">
              <a:solidFill>
                <a:srgbClr val="E30513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5720" y="3357562"/>
            <a:ext cx="8572560" cy="857256"/>
          </a:xfrm>
        </p:spPr>
        <p:txBody>
          <a:bodyPr lIns="0" tIns="0" rIns="0" bIns="0" anchor="t">
            <a:noAutofit/>
          </a:bodyPr>
          <a:lstStyle/>
          <a:p>
            <a:pPr algn="ctr"/>
            <a:r>
              <a:rPr lang="ru-RU" sz="5400" spc="300" dirty="0" smtClean="0"/>
              <a:t>СПАСИБО </a:t>
            </a:r>
            <a:br>
              <a:rPr lang="ru-RU" sz="5400" spc="300" dirty="0" smtClean="0"/>
            </a:br>
            <a:r>
              <a:rPr lang="ru-RU" sz="5400" spc="300" dirty="0" smtClean="0"/>
              <a:t>ЗА ВНИМАНИЕ!</a:t>
            </a:r>
            <a:endParaRPr lang="ru-RU" sz="5400" spc="300" dirty="0"/>
          </a:p>
        </p:txBody>
      </p:sp>
      <p:pic>
        <p:nvPicPr>
          <p:cNvPr id="9" name="Рисунок 8" descr="logo-ExpressLa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142984"/>
            <a:ext cx="3071834" cy="10674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765300"/>
          </a:xfrm>
          <a:prstGeom prst="rect">
            <a:avLst/>
          </a:prstGeom>
        </p:spPr>
      </p:pic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4282" y="357167"/>
            <a:ext cx="8686798" cy="2286015"/>
          </a:xfrm>
        </p:spPr>
        <p:txBody>
          <a:bodyPr lIns="0" tIns="0" rIns="0" bIns="0" anchor="t">
            <a:noAutofit/>
          </a:bodyPr>
          <a:lstStyle/>
          <a:p>
            <a:pPr algn="ctr"/>
            <a:r>
              <a:rPr lang="ru-RU" sz="4800" spc="300" dirty="0" smtClean="0">
                <a:solidFill>
                  <a:srgbClr val="E30513"/>
                </a:solidFill>
              </a:rPr>
              <a:t>КОНВЕРТИРУЕМ </a:t>
            </a:r>
            <a:br>
              <a:rPr lang="ru-RU" sz="4800" spc="300" dirty="0" smtClean="0">
                <a:solidFill>
                  <a:srgbClr val="E30513"/>
                </a:solidFill>
              </a:rPr>
            </a:br>
            <a:r>
              <a:rPr lang="ru-RU" sz="4800" spc="300" dirty="0" smtClean="0">
                <a:solidFill>
                  <a:srgbClr val="E30513"/>
                </a:solidFill>
              </a:rPr>
              <a:t>ПОСЕТИТЕЛЕЙ В ПОКУПАТЕЛЕЙ</a:t>
            </a:r>
            <a:endParaRPr lang="ru-RU" sz="4800" spc="300" dirty="0">
              <a:solidFill>
                <a:srgbClr val="E30513"/>
              </a:solidFill>
            </a:endParaRPr>
          </a:p>
        </p:txBody>
      </p:sp>
      <p:pic>
        <p:nvPicPr>
          <p:cNvPr id="18" name="Содержимое 17" descr="воронка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8240" y="2143130"/>
            <a:ext cx="6667520" cy="350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7636" r="35094" b="43198"/>
          <a:stretch>
            <a:fillRect/>
          </a:stretch>
        </p:blipFill>
        <p:spPr>
          <a:xfrm>
            <a:off x="4013485" y="1714488"/>
            <a:ext cx="4773357" cy="3500462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643050"/>
            <a:ext cx="3786214" cy="3786213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/>
              <a:t>Попадая на сайт магазина, пользователь должен сразу понять, </a:t>
            </a:r>
            <a:r>
              <a:rPr lang="ru-RU" sz="2000" dirty="0" smtClean="0"/>
              <a:t>что </a:t>
            </a:r>
            <a:r>
              <a:rPr lang="ru-RU" sz="2000" dirty="0"/>
              <a:t>этот сайт действительно является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интернет-магазином</a:t>
            </a:r>
            <a:r>
              <a:rPr lang="ru-RU" sz="2000" dirty="0" smtClean="0"/>
              <a:t> и </a:t>
            </a:r>
            <a:r>
              <a:rPr lang="ru-RU" sz="2000" dirty="0"/>
              <a:t>в нем продаются товары, </a:t>
            </a:r>
            <a:r>
              <a:rPr lang="ru-RU" sz="2000" dirty="0" smtClean="0"/>
              <a:t>которые </a:t>
            </a:r>
            <a:r>
              <a:rPr lang="ru-RU" sz="2000" dirty="0"/>
              <a:t>он ищет. </a:t>
            </a:r>
            <a:br>
              <a:rPr lang="ru-RU" sz="2000" dirty="0"/>
            </a:br>
            <a:r>
              <a:rPr lang="ru-RU" sz="2000" dirty="0"/>
              <a:t>Для этого всего лишь </a:t>
            </a:r>
            <a:r>
              <a:rPr lang="ru-RU" sz="2000" dirty="0">
                <a:solidFill>
                  <a:srgbClr val="E30513"/>
                </a:solidFill>
                <a:latin typeface="PF DinText Pro Medium" pitchFamily="2" charset="0"/>
              </a:rPr>
              <a:t>нужно сообщить ему об этом!</a:t>
            </a: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5"/>
            <a:ext cx="8329640" cy="727059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ЭТО ТО, ЧТО Я ИСКАЛ!</a:t>
            </a:r>
            <a:endParaRPr lang="ru-RU" sz="5400" spc="300" dirty="0">
              <a:solidFill>
                <a:srgbClr val="E30513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9797" t="-45" r="24739" b="24816"/>
          <a:stretch>
            <a:fillRect/>
          </a:stretch>
        </p:blipFill>
        <p:spPr>
          <a:xfrm>
            <a:off x="4233816" y="1714489"/>
            <a:ext cx="4624464" cy="3929089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000241"/>
            <a:ext cx="4143404" cy="3500462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/>
              <a:t>Не путайте посетителя, </a:t>
            </a:r>
            <a:br>
              <a:rPr lang="ru-RU" sz="2000" dirty="0"/>
            </a:br>
            <a:r>
              <a:rPr lang="ru-RU" sz="2000" dirty="0"/>
              <a:t>позвольте ему добраться </a:t>
            </a:r>
            <a:br>
              <a:rPr lang="ru-RU" sz="2000" dirty="0"/>
            </a:br>
            <a:r>
              <a:rPr lang="ru-RU" sz="2000" dirty="0"/>
              <a:t>до цели в один клик. </a:t>
            </a:r>
            <a:br>
              <a:rPr lang="ru-RU" sz="2000" dirty="0"/>
            </a:br>
            <a:r>
              <a:rPr lang="ru-RU" sz="2000" dirty="0"/>
              <a:t>Для большинства товаров кнопка </a:t>
            </a:r>
            <a:r>
              <a:rPr lang="ru-RU" sz="2000" dirty="0">
                <a:solidFill>
                  <a:srgbClr val="E30513"/>
                </a:solidFill>
                <a:latin typeface="PF DinText Pro Medium" pitchFamily="2" charset="0"/>
              </a:rPr>
              <a:t>Купить</a:t>
            </a:r>
            <a:r>
              <a:rPr lang="ru-RU" sz="2000" dirty="0"/>
              <a:t> или </a:t>
            </a:r>
            <a:r>
              <a:rPr lang="ru-RU" sz="2000" dirty="0">
                <a:solidFill>
                  <a:srgbClr val="E30513"/>
                </a:solidFill>
                <a:latin typeface="PF DinText Pro Medium" pitchFamily="2" charset="0"/>
              </a:rPr>
              <a:t>Добавить в корзину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должна быть расположена </a:t>
            </a:r>
            <a:br>
              <a:rPr lang="ru-RU" sz="2000" dirty="0"/>
            </a:br>
            <a:r>
              <a:rPr lang="ru-RU" sz="2000" dirty="0"/>
              <a:t>сразу под фотографией </a:t>
            </a:r>
            <a:br>
              <a:rPr lang="ru-RU" sz="2000" dirty="0"/>
            </a:br>
            <a:r>
              <a:rPr lang="ru-RU" sz="2000" dirty="0"/>
              <a:t>в списке товаров.</a:t>
            </a: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5"/>
            <a:ext cx="8329640" cy="727059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ПОНЯТНАЯ НАВИГАЦИЯ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r="30159" b="19954"/>
          <a:stretch>
            <a:fillRect/>
          </a:stretch>
        </p:blipFill>
        <p:spPr>
          <a:xfrm>
            <a:off x="4390022" y="1714489"/>
            <a:ext cx="4468258" cy="3786213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071677"/>
            <a:ext cx="3857652" cy="3571901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/>
              <a:t>Полнота информации </a:t>
            </a:r>
            <a:br>
              <a:rPr lang="ru-RU" sz="2000" dirty="0"/>
            </a:br>
            <a:r>
              <a:rPr lang="ru-RU" sz="2000" dirty="0"/>
              <a:t>о товарах, о способе доставки, </a:t>
            </a:r>
            <a:br>
              <a:rPr lang="ru-RU" sz="2000" dirty="0"/>
            </a:br>
            <a:r>
              <a:rPr lang="ru-RU" sz="2000" dirty="0"/>
              <a:t>о гарантии на товар — все должно быть явно указано на сайте. </a:t>
            </a:r>
          </a:p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E30513"/>
                </a:solidFill>
                <a:latin typeface="PF DinText Pro Medium" pitchFamily="2" charset="0"/>
              </a:rPr>
              <a:t>Нет информации,</a:t>
            </a:r>
            <a:r>
              <a:rPr lang="ru-RU" sz="2000" dirty="0"/>
              <a:t> которая важна пользователю для принятия решения о покупке </a:t>
            </a:r>
            <a:r>
              <a:rPr lang="ru-RU" sz="2000" dirty="0">
                <a:solidFill>
                  <a:srgbClr val="E30513"/>
                </a:solidFill>
                <a:latin typeface="PF DinText Pro Medium" pitchFamily="2" charset="0"/>
              </a:rPr>
              <a:t>— нет заказа!</a:t>
            </a: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5"/>
            <a:ext cx="8329640" cy="727059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ИНФОРМАЦИЯ ДОСТУПНА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22222" r="1587" b="18417"/>
          <a:stretch>
            <a:fillRect/>
          </a:stretch>
        </p:blipFill>
        <p:spPr>
          <a:xfrm>
            <a:off x="4500562" y="2071679"/>
            <a:ext cx="4357718" cy="3449860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3000372"/>
            <a:ext cx="3857652" cy="2643208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/>
              <a:t>Убедите пользователя, что товар сертифицирован, разместите все документы на сайте.</a:t>
            </a: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1428760"/>
          </a:xfrm>
        </p:spPr>
        <p:txBody>
          <a:bodyPr lIns="0" tIns="0" rIns="0" bIns="0" anchor="t">
            <a:noAutofit/>
          </a:bodyPr>
          <a:lstStyle/>
          <a:p>
            <a:r>
              <a:rPr lang="ru-RU" sz="4400" spc="300" dirty="0" smtClean="0">
                <a:solidFill>
                  <a:srgbClr val="E30513"/>
                </a:solidFill>
              </a:rPr>
              <a:t>СЕРТИФИКАТЫ, РАЗРЕШИТЕЛЬНЫЕ ДОКУМЕНТЫ</a:t>
            </a:r>
            <a:endParaRPr lang="ru-RU" sz="4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40984" b="34802"/>
          <a:stretch>
            <a:fillRect/>
          </a:stretch>
        </p:blipFill>
        <p:spPr>
          <a:xfrm>
            <a:off x="4214812" y="1643050"/>
            <a:ext cx="4635539" cy="3786215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571744"/>
            <a:ext cx="3500462" cy="3000396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/>
              <a:t>Пусть ваш клиент не волнуется. </a:t>
            </a:r>
            <a:br>
              <a:rPr lang="ru-RU" sz="2000" dirty="0"/>
            </a:br>
            <a:r>
              <a:rPr lang="ru-RU" sz="2000" dirty="0"/>
              <a:t>Явным образом сообщите ему, что в случае, если товар </a:t>
            </a:r>
            <a:br>
              <a:rPr lang="ru-RU" sz="2000" dirty="0"/>
            </a:br>
            <a:r>
              <a:rPr lang="ru-RU" sz="2000" dirty="0"/>
              <a:t>не подойдет, он сможет его вернуть.</a:t>
            </a: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ГАРАНТИЯ ВОЗВРАТА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pic>
        <p:nvPicPr>
          <p:cNvPr id="1027" name="Picture 3" descr="D:\_Work\__ЭкспрессЛаб\Презентация (simai 4 октября)\garant-im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428737"/>
            <a:ext cx="1976318" cy="207170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37633" r="9333" b="28594"/>
          <a:stretch>
            <a:fillRect/>
          </a:stretch>
        </p:blipFill>
        <p:spPr>
          <a:xfrm>
            <a:off x="5214942" y="406307"/>
            <a:ext cx="3500462" cy="5165833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428868"/>
            <a:ext cx="4143404" cy="3143272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Простое оформление заказа — залог того, что </a:t>
            </a:r>
            <a:r>
              <a:rPr lang="ru-RU" sz="2000" dirty="0" smtClean="0">
                <a:solidFill>
                  <a:srgbClr val="E30513"/>
                </a:solidFill>
                <a:latin typeface="PF DinText Pro Medium" pitchFamily="2" charset="0"/>
              </a:rPr>
              <a:t>посетитель станет покупателем</a:t>
            </a:r>
            <a:r>
              <a:rPr lang="ru-RU" sz="2000" dirty="0" smtClean="0">
                <a:solidFill>
                  <a:srgbClr val="E30513"/>
                </a:solidFill>
              </a:rPr>
              <a:t>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Не усложняйте процесс оформления заказа. </a:t>
            </a:r>
            <a:br>
              <a:rPr lang="ru-RU" sz="2000" dirty="0" smtClean="0"/>
            </a:br>
            <a:r>
              <a:rPr lang="ru-RU" sz="2000" dirty="0" smtClean="0"/>
              <a:t>Не требуйте обязательную регистрацию, не заставляйте заполнять слишком много полей.</a:t>
            </a:r>
            <a:endParaRPr lang="ru-RU" sz="2000" dirty="0">
              <a:solidFill>
                <a:srgbClr val="E30513"/>
              </a:solidFill>
              <a:latin typeface="PF DinText Pro Medium" pitchFamily="2" charset="0"/>
            </a:endParaRP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ВЫБРАЛ — </a:t>
            </a:r>
            <a:br>
              <a:rPr lang="ru-RU" sz="5400" spc="300" dirty="0" smtClean="0">
                <a:solidFill>
                  <a:srgbClr val="E30513"/>
                </a:solidFill>
              </a:rPr>
            </a:br>
            <a:r>
              <a:rPr lang="ru-RU" sz="5400" spc="300" dirty="0" smtClean="0">
                <a:solidFill>
                  <a:srgbClr val="E30513"/>
                </a:solidFill>
              </a:rPr>
              <a:t>ОФОРМИЛ!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top_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765300"/>
          </a:xfrm>
          <a:prstGeom prst="rect">
            <a:avLst/>
          </a:prstGeom>
        </p:spPr>
      </p:pic>
      <p:pic>
        <p:nvPicPr>
          <p:cNvPr id="7" name="Содержимое 6" descr="245 - Новогодние подарки и подарки из конфет в Уфе.jpg"/>
          <p:cNvPicPr>
            <a:picLocks noGrp="1" noChangeAspect="1"/>
          </p:cNvPicPr>
          <p:nvPr>
            <p:ph idx="1"/>
          </p:nvPr>
        </p:nvPicPr>
        <p:blipFill>
          <a:blip r:embed="rId3"/>
          <a:srcRect l="50093" b="50093"/>
          <a:stretch>
            <a:fillRect/>
          </a:stretch>
        </p:blipFill>
        <p:spPr>
          <a:xfrm>
            <a:off x="4786314" y="1714489"/>
            <a:ext cx="4116511" cy="3043506"/>
          </a:xfrm>
          <a:effectLst>
            <a:outerShdw blurRad="76200" dist="50800" dir="5400000" rotWithShape="0">
              <a:prstClr val="black">
                <a:alpha val="37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643049"/>
            <a:ext cx="3500462" cy="3929091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dirty="0" smtClean="0"/>
              <a:t>Телефоны, электронные адреса, </a:t>
            </a:r>
            <a:r>
              <a:rPr lang="ru-RU" sz="2000" dirty="0" err="1" smtClean="0"/>
              <a:t>веб-мессенджеры</a:t>
            </a:r>
            <a:r>
              <a:rPr lang="ru-RU" sz="2000" dirty="0" smtClean="0"/>
              <a:t>, указанные на сайте, </a:t>
            </a:r>
            <a:r>
              <a:rPr lang="ru-RU" sz="2000" dirty="0" smtClean="0">
                <a:solidFill>
                  <a:srgbClr val="E30513"/>
                </a:solidFill>
                <a:latin typeface="PF DinText Pro Medium" pitchFamily="2" charset="0"/>
              </a:rPr>
              <a:t>должны работать. </a:t>
            </a:r>
            <a:r>
              <a:rPr lang="ru-RU" sz="2000" dirty="0" smtClean="0"/>
              <a:t>Пользователь должен оперативно получить ответ на свой вопрос, а также оформить заявку на товар альтернативным способом.</a:t>
            </a:r>
            <a:endParaRPr lang="ru-RU" sz="2000" dirty="0">
              <a:solidFill>
                <a:srgbClr val="E30513"/>
              </a:solidFill>
              <a:latin typeface="PF DinText Pro Medium" pitchFamily="2" charset="0"/>
            </a:endParaRPr>
          </a:p>
        </p:txBody>
      </p:sp>
      <p:pic>
        <p:nvPicPr>
          <p:cNvPr id="11" name="Рисунок 10" descr="logo-ExpressLab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2" y="5929331"/>
            <a:ext cx="2085975" cy="7239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72560" cy="857256"/>
          </a:xfrm>
        </p:spPr>
        <p:txBody>
          <a:bodyPr lIns="0" tIns="0" rIns="0" bIns="0" anchor="t">
            <a:noAutofit/>
          </a:bodyPr>
          <a:lstStyle/>
          <a:p>
            <a:r>
              <a:rPr lang="ru-RU" sz="5400" spc="300" dirty="0" smtClean="0">
                <a:solidFill>
                  <a:srgbClr val="E30513"/>
                </a:solidFill>
              </a:rPr>
              <a:t>ТРЕБУЕТСЯ КОНСУЛЬТАЦИЯ</a:t>
            </a:r>
            <a:endParaRPr lang="ru-RU" sz="5400" spc="300" dirty="0">
              <a:solidFill>
                <a:srgbClr val="E3051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8" y="6170259"/>
            <a:ext cx="5974381" cy="369332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E30513"/>
                </a:solidFill>
              </a:rPr>
              <a:t>expresslab</a:t>
            </a:r>
            <a:r>
              <a:rPr lang="en-US" dirty="0" smtClean="0">
                <a:solidFill>
                  <a:srgbClr val="E30513"/>
                </a:solidFill>
              </a:rPr>
              <a:t>.ru</a:t>
            </a:r>
            <a:r>
              <a:rPr lang="ru-RU" dirty="0" smtClean="0"/>
              <a:t>          Тел. (347) </a:t>
            </a:r>
            <a:r>
              <a:rPr lang="ru-RU" dirty="0" smtClean="0">
                <a:latin typeface="PF DinText Pro Medium" pitchFamily="2" charset="0"/>
              </a:rPr>
              <a:t>298-0-892, 298-0-872</a:t>
            </a:r>
            <a:endParaRPr lang="ru-RU" dirty="0">
              <a:latin typeface="PF DinText Pro Medium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кспресс лаб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30513"/>
      </a:accent1>
      <a:accent2>
        <a:srgbClr val="00A0D3"/>
      </a:accent2>
      <a:accent3>
        <a:srgbClr val="E6F6FB"/>
      </a:accent3>
      <a:accent4>
        <a:srgbClr val="8064A2"/>
      </a:accent4>
      <a:accent5>
        <a:srgbClr val="4BACC6"/>
      </a:accent5>
      <a:accent6>
        <a:srgbClr val="F79646"/>
      </a:accent6>
      <a:hlink>
        <a:srgbClr val="E30513"/>
      </a:hlink>
      <a:folHlink>
        <a:srgbClr val="595959"/>
      </a:folHlink>
    </a:clrScheme>
    <a:fontScheme name="Другая 1">
      <a:majorFont>
        <a:latin typeface="PF Din Text Cond Pro"/>
        <a:ea typeface=""/>
        <a:cs typeface=""/>
      </a:majorFont>
      <a:minorFont>
        <a:latin typeface="PF DinText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327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PF Din Text Cond Pro</vt:lpstr>
      <vt:lpstr>PF Din Text Cond Pro Medium</vt:lpstr>
      <vt:lpstr>PF DinText Pro Medium</vt:lpstr>
      <vt:lpstr>PF DinText Pro</vt:lpstr>
      <vt:lpstr>Тема Office</vt:lpstr>
      <vt:lpstr>КАК КОНВЕРТИРОВАТЬ ПОСЕТИТЕЛЕЙ  В ПОКУПАТЕЛЕЙ? </vt:lpstr>
      <vt:lpstr>КОНВЕРТИРУЕМ  ПОСЕТИТЕЛЕЙ В ПОКУПАТЕЛЕЙ</vt:lpstr>
      <vt:lpstr>ЭТО ТО, ЧТО Я ИСКАЛ!</vt:lpstr>
      <vt:lpstr>ПОНЯТНАЯ НАВИГАЦИЯ</vt:lpstr>
      <vt:lpstr>ИНФОРМАЦИЯ ДОСТУПНА</vt:lpstr>
      <vt:lpstr>СЕРТИФИКАТЫ, РАЗРЕШИТЕЛЬНЫЕ ДОКУМЕНТЫ</vt:lpstr>
      <vt:lpstr>ГАРАНТИЯ ВОЗВРАТА</vt:lpstr>
      <vt:lpstr>ВЫБРАЛ —  ОФОРМИЛ!</vt:lpstr>
      <vt:lpstr>ТРЕБУЕТСЯ КОНСУЛЬТАЦИЯ</vt:lpstr>
      <vt:lpstr>РАЗНЫЕ  ВАРИАНТЫ  ОПЛАТЫ</vt:lpstr>
      <vt:lpstr>КАРТОЧКА  ТОВАРА</vt:lpstr>
      <vt:lpstr>ОФОРМЛЕНИЕ КОРЗИНЫ</vt:lpstr>
      <vt:lpstr>СРАВНЕНИЕ ТОВАРОВ</vt:lpstr>
      <vt:lpstr>ОТЗЫВЫ</vt:lpstr>
      <vt:lpstr>ВСЕ ЛЮБЯТ  АКЦИИ</vt:lpstr>
      <vt:lpstr>НАПОМНИТЕ О СЕБЕ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Экспресс лаб</dc:title>
  <dc:creator>Дина</dc:creator>
  <cp:lastModifiedBy>Дина</cp:lastModifiedBy>
  <cp:revision>51</cp:revision>
  <dcterms:created xsi:type="dcterms:W3CDTF">2012-10-02T03:50:13Z</dcterms:created>
  <dcterms:modified xsi:type="dcterms:W3CDTF">2012-10-03T05:42:04Z</dcterms:modified>
</cp:coreProperties>
</file>